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0A0"/>
    <a:srgbClr val="537D5D"/>
    <a:srgbClr val="16610E"/>
    <a:srgbClr val="9EBC8A"/>
    <a:srgbClr val="ECFAE5"/>
    <a:srgbClr val="7394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3677-006A-3CFE-7ADA-14F649F13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5E6E1-CDE1-784C-CC7F-8B93A5808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FB1A4-DCDA-AC6E-E35B-0F46AF7CD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9326-A2BB-4230-B3E4-75388C3B46B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91098-CF77-E675-791D-3692423A0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F47D2-2D73-518F-19D0-FFC2F2E1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63C54-965F-4656-A2CB-ABB1AA83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25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E28C-EB56-FCA7-112B-3CB00CB8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78D332-6326-CCB1-31C9-AC6419642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36A16-214D-BA1D-DD32-842E3AED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9326-A2BB-4230-B3E4-75388C3B46B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C0438-A517-F1A3-C68B-CB7DD3E8D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8ADBB-5801-D8A1-B838-FD595713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63C54-965F-4656-A2CB-ABB1AA83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1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A46B53-4FCC-5B41-29CF-A195271FF8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0C984-7BF8-FA2A-8D2F-691A12D2A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D990-BF7B-BA36-0078-091129D45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9326-A2BB-4230-B3E4-75388C3B46B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2C48F-7DF9-B50C-2569-FAB13F987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1543F-D18F-C58A-ABFD-259715D28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63C54-965F-4656-A2CB-ABB1AA83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3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D62B3-EBD3-C725-4787-C98713D9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9E81D-CBA9-32BC-1245-DB5B929C1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45FEC-4097-F9D2-0A56-5332F2E4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9326-A2BB-4230-B3E4-75388C3B46B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B47E6-4C5B-1C4B-3AEB-1FC3B1A3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C4313-B1CA-8E27-37C7-31993E012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63C54-965F-4656-A2CB-ABB1AA83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7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A4CB0-C4E2-9F16-E94D-A0DC03561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A95EE-7595-223D-8759-41C9F9FCA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2576C-9B1C-67D4-9D4E-36132599C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9326-A2BB-4230-B3E4-75388C3B46B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724B1-CDD4-E6FB-20C7-96C08521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17C0A-C947-F54C-0E56-D6539D6E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63C54-965F-4656-A2CB-ABB1AA83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07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6E5AA-091E-05C9-0F18-9A3B1175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B86C3-86BA-75EA-67A8-39C3A52D26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26A84-7395-5E10-2FEE-93FFBD1AB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2DB31-E241-12F7-3290-1F690035A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9326-A2BB-4230-B3E4-75388C3B46B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61323-C2A4-41F9-98DA-6B9169B6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F8A28-CF34-C57F-6F46-D8CD6E1E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63C54-965F-4656-A2CB-ABB1AA83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19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D8AC-0E70-D161-AD01-6233AC13F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6A116-ACF3-C881-B5CB-BE9E77551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489AE-9DA4-6AED-3725-CA971765C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A1C97-AA91-861B-A1DF-AFF96C5507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319BE7-34B0-E6CB-4B24-46CD22A55E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700A2D-8BEA-A4C8-78A9-5A8FF2B30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9326-A2BB-4230-B3E4-75388C3B46B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A13FF4-014D-8409-AFD6-6CAAA8DAE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074EE-3F39-8D6D-360E-80E9B11D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63C54-965F-4656-A2CB-ABB1AA83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0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F1C8D-DE1C-E943-D40E-09EEDEE1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2FC7A-3BC2-8749-74D4-6F6A22E4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9326-A2BB-4230-B3E4-75388C3B46B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80AA7-E81B-3CDA-E5BD-D6643AD09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D25186-E558-380A-D138-73B8F73E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63C54-965F-4656-A2CB-ABB1AA83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53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82F02-0B9D-9509-7AB4-71D44A02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9326-A2BB-4230-B3E4-75388C3B46B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FAA41-A9E8-C93F-6913-42C3D202A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6CD9A-069F-353E-BD49-C324AF747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63C54-965F-4656-A2CB-ABB1AA83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0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B07FC-59B0-D8B0-990A-FA15395BA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766E-D15A-1251-7390-68FE184BB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6B613-2046-3D4C-DB9E-02F28BE84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8176D-E10E-A6C3-A859-CCA64C913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9326-A2BB-4230-B3E4-75388C3B46B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85DF5-E357-7D23-7009-977CB78B4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7979B-EC74-5FD9-8D2D-D12838DC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63C54-965F-4656-A2CB-ABB1AA83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8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E54D-F1F1-0BA7-461F-72D7452E5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7456AD-4205-997E-DC32-C41C72F58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9E9AB-AB2D-BB99-6A7D-809CC6EB7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8407A-B4FF-B7E6-1034-3463B7EFD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9326-A2BB-4230-B3E4-75388C3B46B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FC4B0-8B91-7BA0-94FA-E071C7CB4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B424EF-BDBF-53E8-DCB2-AD145676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63C54-965F-4656-A2CB-ABB1AA83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12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1AA9CD-72E0-9372-ABFE-751CA9F6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CE9A1-D65B-3E45-4365-F445B83E4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2C9C5-B8EB-F2B7-69DA-FA845A2597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19326-A2BB-4230-B3E4-75388C3B46B9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E6E7E-1063-4339-7D91-934A96378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9C9B5-89BC-E991-E07C-8CCD6109F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63C54-965F-4656-A2CB-ABB1AA83D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73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D19A81-291D-8C3F-8E7C-BDF042D289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D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78ADFBFF-4D44-3ABF-D7B6-04B526D5D374}"/>
              </a:ext>
            </a:extLst>
          </p:cNvPr>
          <p:cNvSpPr/>
          <p:nvPr/>
        </p:nvSpPr>
        <p:spPr>
          <a:xfrm rot="3091351">
            <a:off x="5652058" y="-1386340"/>
            <a:ext cx="13079882" cy="6302599"/>
          </a:xfrm>
          <a:prstGeom prst="triangle">
            <a:avLst/>
          </a:prstGeom>
          <a:solidFill>
            <a:srgbClr val="73946B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1D20392-3DC0-5423-4DFE-13C092C07CCF}"/>
              </a:ext>
            </a:extLst>
          </p:cNvPr>
          <p:cNvSpPr/>
          <p:nvPr/>
        </p:nvSpPr>
        <p:spPr>
          <a:xfrm rot="3091351">
            <a:off x="5899707" y="-1614940"/>
            <a:ext cx="13079882" cy="6302599"/>
          </a:xfrm>
          <a:prstGeom prst="triangle">
            <a:avLst/>
          </a:prstGeom>
          <a:solidFill>
            <a:srgbClr val="9EBC8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292E5-7FE1-7A67-895C-7D388C6EAB41}"/>
              </a:ext>
            </a:extLst>
          </p:cNvPr>
          <p:cNvSpPr txBox="1"/>
          <p:nvPr/>
        </p:nvSpPr>
        <p:spPr>
          <a:xfrm>
            <a:off x="260636" y="278140"/>
            <a:ext cx="5642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D2D0A0"/>
                </a:solidFill>
              </a:rPr>
              <a:t>Analiza i primjena osnovnih i naprednih Excel funkcija</a:t>
            </a:r>
            <a:endParaRPr lang="en-US" sz="3600">
              <a:solidFill>
                <a:srgbClr val="D2D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4566C-253F-7F9A-5981-9922673DEE49}"/>
              </a:ext>
            </a:extLst>
          </p:cNvPr>
          <p:cNvSpPr txBox="1"/>
          <p:nvPr/>
        </p:nvSpPr>
        <p:spPr>
          <a:xfrm>
            <a:off x="333375" y="4839831"/>
            <a:ext cx="54462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D2D0A0"/>
                </a:solidFill>
              </a:rPr>
              <a:t>Student:</a:t>
            </a:r>
            <a:r>
              <a:rPr lang="en-US" sz="2000">
                <a:solidFill>
                  <a:srgbClr val="D2D0A0"/>
                </a:solidFill>
              </a:rPr>
              <a:t> Ivan Pavlovi</a:t>
            </a:r>
            <a:r>
              <a:rPr lang="sr-Latn-BA" sz="2000">
                <a:solidFill>
                  <a:srgbClr val="D2D0A0"/>
                </a:solidFill>
              </a:rPr>
              <a:t>ć</a:t>
            </a:r>
            <a:endParaRPr lang="en-US" sz="2000">
              <a:solidFill>
                <a:srgbClr val="D2D0A0"/>
              </a:solidFill>
            </a:endParaRPr>
          </a:p>
          <a:p>
            <a:r>
              <a:rPr lang="en-US" sz="2000" b="1">
                <a:solidFill>
                  <a:srgbClr val="D2D0A0"/>
                </a:solidFill>
              </a:rPr>
              <a:t>Indeks broj:</a:t>
            </a:r>
            <a:r>
              <a:rPr lang="en-US" sz="2000">
                <a:solidFill>
                  <a:srgbClr val="D2D0A0"/>
                </a:solidFill>
              </a:rPr>
              <a:t> 92-20 R-ITP-S</a:t>
            </a:r>
          </a:p>
          <a:p>
            <a:r>
              <a:rPr lang="en-US" sz="2000" b="1">
                <a:solidFill>
                  <a:srgbClr val="D2D0A0"/>
                </a:solidFill>
              </a:rPr>
              <a:t>Predmet:</a:t>
            </a:r>
            <a:r>
              <a:rPr lang="en-US" sz="2000">
                <a:solidFill>
                  <a:srgbClr val="D2D0A0"/>
                </a:solidFill>
              </a:rPr>
              <a:t> Poslovne aplikacije</a:t>
            </a:r>
          </a:p>
          <a:p>
            <a:r>
              <a:rPr lang="en-US" sz="2000" b="1">
                <a:solidFill>
                  <a:srgbClr val="D2D0A0"/>
                </a:solidFill>
              </a:rPr>
              <a:t>Predmetni nastavnik:</a:t>
            </a:r>
            <a:r>
              <a:rPr lang="en-US" sz="2000">
                <a:solidFill>
                  <a:srgbClr val="D2D0A0"/>
                </a:solidFill>
              </a:rPr>
              <a:t> Doc. Dr Igor Grujić</a:t>
            </a:r>
            <a:endParaRPr lang="en-US" sz="2000" b="1">
              <a:solidFill>
                <a:srgbClr val="D2D0A0"/>
              </a:solidFill>
            </a:endParaRPr>
          </a:p>
          <a:p>
            <a:r>
              <a:rPr lang="en-US" sz="2000" b="1">
                <a:solidFill>
                  <a:srgbClr val="D2D0A0"/>
                </a:solidFill>
              </a:rPr>
              <a:t>Datum:</a:t>
            </a:r>
            <a:r>
              <a:rPr lang="en-US" sz="2000">
                <a:solidFill>
                  <a:srgbClr val="D2D0A0"/>
                </a:solidFill>
              </a:rPr>
              <a:t> Jun 2025.</a:t>
            </a:r>
          </a:p>
          <a:p>
            <a:br>
              <a:rPr lang="en-US" sz="2000">
                <a:solidFill>
                  <a:srgbClr val="D2D0A0"/>
                </a:solidFill>
              </a:rPr>
            </a:br>
            <a:endParaRPr lang="en-US" sz="2000">
              <a:solidFill>
                <a:srgbClr val="D2D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600F6D-2C19-4152-024D-D350BA864C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1245" y="225556"/>
            <a:ext cx="2940119" cy="12529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0FAEC7-B2B0-3070-4CBD-595BA76262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1867" y="1478469"/>
            <a:ext cx="2189497" cy="12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18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3B6BD-7EEF-D6C7-4E57-4834849AD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DCB1A2-05D8-6EAC-87B5-4400472D77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59D04-2F96-ACA1-7063-5FFA1F18C840}"/>
              </a:ext>
            </a:extLst>
          </p:cNvPr>
          <p:cNvSpPr txBox="1"/>
          <p:nvPr/>
        </p:nvSpPr>
        <p:spPr>
          <a:xfrm>
            <a:off x="312820" y="187742"/>
            <a:ext cx="516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b="1">
                <a:solidFill>
                  <a:schemeClr val="accent6">
                    <a:lumMod val="50000"/>
                  </a:schemeClr>
                </a:solidFill>
              </a:rPr>
              <a:t>Funkcija LOWER</a:t>
            </a:r>
            <a:endParaRPr lang="en-US" sz="36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6F72A-B345-66CC-BC7B-295282A9CB6B}"/>
              </a:ext>
            </a:extLst>
          </p:cNvPr>
          <p:cNvSpPr txBox="1"/>
          <p:nvPr/>
        </p:nvSpPr>
        <p:spPr>
          <a:xfrm>
            <a:off x="312821" y="1021815"/>
            <a:ext cx="55104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n-NO" sz="2000">
                <a:solidFill>
                  <a:schemeClr val="accent6">
                    <a:lumMod val="50000"/>
                  </a:schemeClr>
                </a:solidFill>
              </a:rPr>
              <a:t>Funkcija UPPER konvertuje sve znakove u tekstualnom nizu u </a:t>
            </a:r>
            <a:r>
              <a:rPr lang="sr-Latn-BA" sz="2000">
                <a:solidFill>
                  <a:schemeClr val="accent6">
                    <a:lumMod val="50000"/>
                  </a:schemeClr>
                </a:solidFill>
              </a:rPr>
              <a:t>mala </a:t>
            </a:r>
            <a:r>
              <a:rPr lang="nn-NO" sz="2000">
                <a:solidFill>
                  <a:schemeClr val="accent6">
                    <a:lumMod val="50000"/>
                  </a:schemeClr>
                </a:solidFill>
              </a:rPr>
              <a:t>slova korištenjem formule </a:t>
            </a:r>
            <a:r>
              <a:rPr lang="nn-NO" sz="2000" b="1">
                <a:solidFill>
                  <a:srgbClr val="D2D0A0"/>
                </a:solidFill>
              </a:rPr>
              <a:t>=</a:t>
            </a:r>
            <a:r>
              <a:rPr lang="sr-Latn-BA" sz="2000" b="1">
                <a:solidFill>
                  <a:srgbClr val="D2D0A0"/>
                </a:solidFill>
              </a:rPr>
              <a:t>LOWER</a:t>
            </a:r>
            <a:r>
              <a:rPr lang="nn-NO" sz="2000" b="1">
                <a:solidFill>
                  <a:srgbClr val="D2D0A0"/>
                </a:solidFill>
              </a:rPr>
              <a:t>(tekst)</a:t>
            </a:r>
          </a:p>
          <a:p>
            <a:pPr algn="just"/>
            <a:endParaRPr lang="en-US" sz="2000">
              <a:solidFill>
                <a:schemeClr val="accent6">
                  <a:lumMod val="50000"/>
                </a:schemeClr>
              </a:solidFill>
            </a:endParaRPr>
          </a:p>
          <a:p>
            <a:pPr algn="just"/>
            <a:r>
              <a:rPr lang="sr-Latn-BA" sz="2000">
                <a:solidFill>
                  <a:schemeClr val="accent6">
                    <a:lumMod val="50000"/>
                  </a:schemeClr>
                </a:solidFill>
              </a:rPr>
              <a:t>Za </a:t>
            </a:r>
            <a:r>
              <a:rPr lang="en-US" sz="2000">
                <a:solidFill>
                  <a:schemeClr val="accent6">
                    <a:lumMod val="50000"/>
                  </a:schemeClr>
                </a:solidFill>
              </a:rPr>
              <a:t>konverziju sadr</a:t>
            </a:r>
            <a:r>
              <a:rPr lang="sr-Latn-BA" sz="2000">
                <a:solidFill>
                  <a:schemeClr val="accent6">
                    <a:lumMod val="50000"/>
                  </a:schemeClr>
                </a:solidFill>
              </a:rPr>
              <a:t>žaja u mala slova korištena je formula</a:t>
            </a:r>
            <a:r>
              <a:rPr lang="en-US" sz="20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r-Latn-BA" sz="2000" b="1">
                <a:solidFill>
                  <a:srgbClr val="D2D0A0"/>
                </a:solidFill>
              </a:rPr>
              <a:t>=LOWER(A2)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9A4B7-F9DA-36D3-BF2B-E049D94B3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634" y="598353"/>
            <a:ext cx="4310380" cy="2557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85AB7F-167E-BB1B-0B65-B0CAD1A69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666" y="3540343"/>
            <a:ext cx="4215130" cy="27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5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D651A-DCCA-F827-8B2E-32079AD9D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BDC10D-2919-B19C-F2B4-1794843309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F60B6-7C79-AC9D-CD8C-AD8E8E6E5FA5}"/>
              </a:ext>
            </a:extLst>
          </p:cNvPr>
          <p:cNvSpPr txBox="1"/>
          <p:nvPr/>
        </p:nvSpPr>
        <p:spPr>
          <a:xfrm>
            <a:off x="312820" y="187742"/>
            <a:ext cx="516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b="1">
                <a:solidFill>
                  <a:schemeClr val="accent6">
                    <a:lumMod val="50000"/>
                  </a:schemeClr>
                </a:solidFill>
              </a:rPr>
              <a:t>Funkcija NOW</a:t>
            </a:r>
            <a:endParaRPr lang="en-US" sz="36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94EB5-8DC6-4BF8-E1C1-DD71259ED8BF}"/>
              </a:ext>
            </a:extLst>
          </p:cNvPr>
          <p:cNvSpPr txBox="1"/>
          <p:nvPr/>
        </p:nvSpPr>
        <p:spPr>
          <a:xfrm>
            <a:off x="312821" y="1021815"/>
            <a:ext cx="9180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BA" sz="2000">
                <a:solidFill>
                  <a:schemeClr val="accent6">
                    <a:lumMod val="50000"/>
                  </a:schemeClr>
                </a:solidFill>
              </a:rPr>
              <a:t>Funkcija NOW prikazuje trenutni datum i vrijeme prema sistemskim postavkama računara korištenjem formule </a:t>
            </a:r>
            <a:r>
              <a:rPr lang="sr-Latn-BA" sz="2000" b="1">
                <a:solidFill>
                  <a:srgbClr val="D2D0A0"/>
                </a:solidFill>
              </a:rPr>
              <a:t>=NOW()</a:t>
            </a:r>
            <a:r>
              <a:rPr lang="sr-Latn-BA" sz="200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79346-6C05-A36E-C9F6-FE7AAD6B1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0" y="1917443"/>
            <a:ext cx="5445760" cy="1567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1589D7-B1A5-004E-DFF7-7C0280AB7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0" y="3851950"/>
            <a:ext cx="54356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4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5102B-25C5-317B-C4A5-4F291911D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88A4868-1272-C541-2CAC-B3D4C2C8EA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0AA5AA-9A32-5C65-E196-9C45CEC16E03}"/>
              </a:ext>
            </a:extLst>
          </p:cNvPr>
          <p:cNvSpPr txBox="1"/>
          <p:nvPr/>
        </p:nvSpPr>
        <p:spPr>
          <a:xfrm>
            <a:off x="312820" y="187742"/>
            <a:ext cx="516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b="1">
                <a:solidFill>
                  <a:schemeClr val="accent6">
                    <a:lumMod val="50000"/>
                  </a:schemeClr>
                </a:solidFill>
              </a:rPr>
              <a:t>Funkcija NOW</a:t>
            </a:r>
            <a:endParaRPr lang="en-US" sz="36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D959B6-AF3E-1289-1624-156AF8329A6D}"/>
              </a:ext>
            </a:extLst>
          </p:cNvPr>
          <p:cNvSpPr txBox="1"/>
          <p:nvPr/>
        </p:nvSpPr>
        <p:spPr>
          <a:xfrm>
            <a:off x="312821" y="1021815"/>
            <a:ext cx="9180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BA" sz="2000">
                <a:solidFill>
                  <a:schemeClr val="accent6">
                    <a:lumMod val="50000"/>
                  </a:schemeClr>
                </a:solidFill>
              </a:rPr>
              <a:t>Funkcija NOW prikazuje trenutni datum i vrijeme prema sistemskim postavkama računara korištenjem formule </a:t>
            </a:r>
            <a:r>
              <a:rPr lang="sr-Latn-BA" sz="2000" b="1">
                <a:solidFill>
                  <a:srgbClr val="D2D0A0"/>
                </a:solidFill>
              </a:rPr>
              <a:t>=NOW()</a:t>
            </a:r>
            <a:r>
              <a:rPr lang="sr-Latn-BA" sz="200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9ECF2-6312-146E-1A95-33CC60FB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0" y="1917443"/>
            <a:ext cx="5445760" cy="1567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C07D57-22F6-35DF-7D76-05E251D6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0" y="3851950"/>
            <a:ext cx="54356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6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9AF15-253F-C032-E6DB-139A2AF47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53C839-422A-AD04-8658-D3CCBB943F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2388E0-7968-21A9-76CE-8EEA288AA4CD}"/>
              </a:ext>
            </a:extLst>
          </p:cNvPr>
          <p:cNvSpPr txBox="1"/>
          <p:nvPr/>
        </p:nvSpPr>
        <p:spPr>
          <a:xfrm>
            <a:off x="312820" y="187742"/>
            <a:ext cx="516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b="1">
                <a:solidFill>
                  <a:schemeClr val="accent6">
                    <a:lumMod val="50000"/>
                  </a:schemeClr>
                </a:solidFill>
              </a:rPr>
              <a:t>Funkcija IF</a:t>
            </a:r>
            <a:endParaRPr lang="en-US" sz="36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79829-B5A4-D2D4-9AA2-2FA0E9B4DF85}"/>
              </a:ext>
            </a:extLst>
          </p:cNvPr>
          <p:cNvSpPr txBox="1"/>
          <p:nvPr/>
        </p:nvSpPr>
        <p:spPr>
          <a:xfrm>
            <a:off x="312820" y="1142131"/>
            <a:ext cx="46321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BA" sz="2000">
                <a:solidFill>
                  <a:schemeClr val="accent6">
                    <a:lumMod val="50000"/>
                  </a:schemeClr>
                </a:solidFill>
              </a:rPr>
              <a:t>IF funkcija omogućava donošenje odluka.</a:t>
            </a:r>
          </a:p>
          <a:p>
            <a:pPr algn="just"/>
            <a:endParaRPr lang="sr-Latn-BA" sz="2000">
              <a:solidFill>
                <a:schemeClr val="accent6">
                  <a:lumMod val="50000"/>
                </a:schemeClr>
              </a:solidFill>
            </a:endParaRPr>
          </a:p>
          <a:p>
            <a:pPr algn="just"/>
            <a:r>
              <a:rPr lang="sr-Latn-BA" sz="2000">
                <a:solidFill>
                  <a:schemeClr val="accent6">
                    <a:lumMod val="50000"/>
                  </a:schemeClr>
                </a:solidFill>
              </a:rPr>
              <a:t>U tabeli koristimo formulu </a:t>
            </a:r>
            <a:r>
              <a:rPr lang="sr-Latn-BA" sz="2000" b="1">
                <a:solidFill>
                  <a:srgbClr val="D2D0A0"/>
                </a:solidFill>
              </a:rPr>
              <a:t>=IF(B2&gt;=6,"Da","Ne") </a:t>
            </a:r>
            <a:r>
              <a:rPr lang="sr-Latn-BA" sz="2000">
                <a:solidFill>
                  <a:schemeClr val="accent6">
                    <a:lumMod val="50000"/>
                  </a:schemeClr>
                </a:solidFill>
              </a:rPr>
              <a:t>koja vraća "Da" ako je ocjena ≥ 6, a u suprotnome "Ne".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948985-1845-60B0-C269-5A870A65F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4368" y="834073"/>
            <a:ext cx="5932785" cy="2072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ADB821-F85C-4EE9-5FC9-65368150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039" y="3674429"/>
            <a:ext cx="7787922" cy="216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1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62449-CC7C-CFE5-D528-F6ECE57A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992C0E-1F67-A27F-05F9-857782B4CE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C8FBEB-C4B5-F6B9-A8AE-A4235E8231E4}"/>
              </a:ext>
            </a:extLst>
          </p:cNvPr>
          <p:cNvSpPr txBox="1"/>
          <p:nvPr/>
        </p:nvSpPr>
        <p:spPr>
          <a:xfrm>
            <a:off x="312820" y="187742"/>
            <a:ext cx="8325854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3600" b="1">
                <a:solidFill>
                  <a:schemeClr val="accent6">
                    <a:lumMod val="50000"/>
                  </a:schemeClr>
                </a:solidFill>
              </a:rPr>
              <a:t>Kombinacija 5 funkcija u obračunu plata</a:t>
            </a:r>
            <a:endParaRPr lang="en-US" sz="36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5C1B5-71BA-2FA1-37AC-E031C22FE402}"/>
              </a:ext>
            </a:extLst>
          </p:cNvPr>
          <p:cNvSpPr txBox="1"/>
          <p:nvPr/>
        </p:nvSpPr>
        <p:spPr>
          <a:xfrm>
            <a:off x="312820" y="1021815"/>
            <a:ext cx="6942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>
                <a:solidFill>
                  <a:schemeClr val="accent6">
                    <a:lumMod val="50000"/>
                  </a:schemeClr>
                </a:solidFill>
              </a:rPr>
              <a:t>Početna tabela sadrži imena zaposlenih i njihove osnovne plate, a kroz korake dodajemo funkcije koje obrađuju i analiziraju te podatke:</a:t>
            </a:r>
            <a:endParaRPr lang="sr-Latn-BA" sz="2000">
              <a:solidFill>
                <a:schemeClr val="accent6">
                  <a:lumMod val="50000"/>
                </a:schemeClr>
              </a:solidFill>
            </a:endParaRPr>
          </a:p>
          <a:p>
            <a:pPr algn="just"/>
            <a:endParaRPr lang="en-US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5A6A3F-D535-6033-3724-8B60113ED6C1}"/>
              </a:ext>
            </a:extLst>
          </p:cNvPr>
          <p:cNvSpPr txBox="1"/>
          <p:nvPr/>
        </p:nvSpPr>
        <p:spPr>
          <a:xfrm>
            <a:off x="1395664" y="1936284"/>
            <a:ext cx="88432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ROUND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 – zaokružuje osnovnu platu na najbliži cijeli broj, što olakšava dalju obradu</a:t>
            </a:r>
            <a:endParaRPr lang="sr-Latn-BA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POWER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 – izračunava kvadrat zaokružene plate kako bismo dobili dodatne matematičke uvide</a:t>
            </a:r>
            <a:endParaRPr lang="sr-Latn-BA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nb-NO" b="1">
                <a:solidFill>
                  <a:schemeClr val="accent6">
                    <a:lumMod val="50000"/>
                  </a:schemeClr>
                </a:solidFill>
              </a:rPr>
              <a:t>SQRT</a:t>
            </a:r>
            <a:r>
              <a:rPr lang="nb-NO">
                <a:solidFill>
                  <a:schemeClr val="accent6">
                    <a:lumMod val="50000"/>
                  </a:schemeClr>
                </a:solidFill>
              </a:rPr>
              <a:t> – koristi se za izračunavanje kvadratnog korijena iz originalne plate</a:t>
            </a:r>
            <a:endParaRPr lang="sr-Latn-BA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IF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 – dodjeljuje bonus od 100 KM ako je plata veća od 2000 KM, u suprotnom se bonus ne dodjeljuje</a:t>
            </a:r>
            <a:endParaRPr lang="sr-Latn-BA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BA" b="1">
                <a:solidFill>
                  <a:schemeClr val="accent6">
                    <a:lumMod val="50000"/>
                  </a:schemeClr>
                </a:solidFill>
              </a:rPr>
              <a:t>ROUNDUP</a:t>
            </a:r>
            <a:r>
              <a:rPr lang="sr-Latn-BA">
                <a:solidFill>
                  <a:schemeClr val="accent6">
                    <a:lumMod val="50000"/>
                  </a:schemeClr>
                </a:solidFill>
              </a:rPr>
              <a:t> – ukupnu platu (osnovna + bonus) zaokružuje na prvi veći cijeli broj radi pojednostavljenja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F8C21A-0F75-BB0A-0565-481C0389A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17" y="4615333"/>
            <a:ext cx="10342425" cy="14629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37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0279CA-7F9D-8C04-9603-629194FED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581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AE7A09-4917-28AE-B125-24EA2C3FF8A9}"/>
              </a:ext>
            </a:extLst>
          </p:cNvPr>
          <p:cNvSpPr txBox="1"/>
          <p:nvPr/>
        </p:nvSpPr>
        <p:spPr>
          <a:xfrm>
            <a:off x="914400" y="5281863"/>
            <a:ext cx="10479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8000" b="1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HVALA VAM NA PAŽNJI!</a:t>
            </a:r>
            <a:endParaRPr lang="en-US" sz="8000" b="1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2463451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03888A-D3D4-B9E2-9DB8-3E2F53F12D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BC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85342A-2039-84AB-01CA-6E380B1B18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1B443F-849D-79F4-B58E-B43C0DCD4A15}"/>
              </a:ext>
            </a:extLst>
          </p:cNvPr>
          <p:cNvSpPr txBox="1"/>
          <p:nvPr/>
        </p:nvSpPr>
        <p:spPr>
          <a:xfrm>
            <a:off x="216568" y="96252"/>
            <a:ext cx="4439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chemeClr val="accent6">
                    <a:lumMod val="50000"/>
                  </a:schemeClr>
                </a:solidFill>
              </a:rPr>
              <a:t>SADR</a:t>
            </a:r>
            <a:r>
              <a:rPr lang="sr-Latn-BA" sz="3600" b="1">
                <a:solidFill>
                  <a:schemeClr val="accent6">
                    <a:lumMod val="50000"/>
                  </a:schemeClr>
                </a:solidFill>
              </a:rPr>
              <a:t>ŽAJ</a:t>
            </a:r>
            <a:endParaRPr lang="en-US" sz="36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68D96-BC3D-B8AA-4CCC-E61FACACF037}"/>
              </a:ext>
            </a:extLst>
          </p:cNvPr>
          <p:cNvSpPr txBox="1"/>
          <p:nvPr/>
        </p:nvSpPr>
        <p:spPr>
          <a:xfrm>
            <a:off x="216568" y="1362943"/>
            <a:ext cx="995011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2800">
                <a:solidFill>
                  <a:srgbClr val="D2D0A0"/>
                </a:solidFill>
              </a:rPr>
              <a:t>Obrada deset formula u Excel-u</a:t>
            </a:r>
          </a:p>
          <a:p>
            <a:endParaRPr lang="sr-Latn-BA" sz="2400">
              <a:solidFill>
                <a:srgbClr val="16610E"/>
              </a:solidFill>
            </a:endParaRPr>
          </a:p>
          <a:p>
            <a:r>
              <a:rPr lang="sr-Latn-BA" sz="2400"/>
              <a:t>	Matetičke formule SUM, AVERAGE, ROUND, POWER, SQRT</a:t>
            </a:r>
          </a:p>
          <a:p>
            <a:r>
              <a:rPr lang="sr-Latn-BA" sz="2400"/>
              <a:t>	Tekstualne formule CONCATENATE, UPPER, LOWER</a:t>
            </a:r>
          </a:p>
          <a:p>
            <a:r>
              <a:rPr lang="sr-Latn-BA" sz="2400"/>
              <a:t>	Datumske i logičke formule NOW i IF</a:t>
            </a:r>
          </a:p>
          <a:p>
            <a:endParaRPr lang="sr-Latn-BA" sz="2400"/>
          </a:p>
          <a:p>
            <a:r>
              <a:rPr lang="sr-Latn-BA" sz="2800">
                <a:solidFill>
                  <a:srgbClr val="D2D0A0"/>
                </a:solidFill>
              </a:rPr>
              <a:t>Kombinacija pet formula u finalnom zadatku</a:t>
            </a:r>
          </a:p>
          <a:p>
            <a:endParaRPr lang="sr-Latn-BA" sz="2400">
              <a:solidFill>
                <a:srgbClr val="16610E"/>
              </a:solidFill>
            </a:endParaRPr>
          </a:p>
          <a:p>
            <a:r>
              <a:rPr lang="sr-Latn-BA" sz="2400"/>
              <a:t>	Prikaz i objašnjenje usklađivanja funkcija </a:t>
            </a:r>
            <a:r>
              <a:rPr lang="en-US" sz="2400"/>
              <a:t>ROUND, POWER, SQRT, IF, ROUNDUP u jednom zadatku</a:t>
            </a:r>
          </a:p>
        </p:txBody>
      </p:sp>
    </p:spTree>
    <p:extLst>
      <p:ext uri="{BB962C8B-B14F-4D97-AF65-F5344CB8AC3E}">
        <p14:creationId xmlns:p14="http://schemas.microsoft.com/office/powerpoint/2010/main" val="185281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783939-F999-BBDF-815A-CDDB5ED0DB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F9C138-18F8-F6F0-5961-B94C3DE4C8B3}"/>
              </a:ext>
            </a:extLst>
          </p:cNvPr>
          <p:cNvSpPr txBox="1"/>
          <p:nvPr/>
        </p:nvSpPr>
        <p:spPr>
          <a:xfrm>
            <a:off x="312820" y="187742"/>
            <a:ext cx="4439652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3600" b="1">
                <a:solidFill>
                  <a:schemeClr val="accent6">
                    <a:lumMod val="50000"/>
                  </a:schemeClr>
                </a:solidFill>
              </a:rPr>
              <a:t>Funkcija SUM</a:t>
            </a:r>
            <a:endParaRPr lang="en-US" sz="36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7C1C28-B04D-4F95-9A2B-DC8FC2A1FB43}"/>
              </a:ext>
            </a:extLst>
          </p:cNvPr>
          <p:cNvSpPr txBox="1"/>
          <p:nvPr/>
        </p:nvSpPr>
        <p:spPr>
          <a:xfrm>
            <a:off x="312820" y="1348098"/>
            <a:ext cx="4572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>
                <a:solidFill>
                  <a:srgbClr val="16610E"/>
                </a:solidFill>
              </a:rPr>
              <a:t>Funkcija SUM omogućava sabiranje numeričkih vrijednosti u odabranom opsegu ćelija pomoću formule 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=SUM(B2:opseg).</a:t>
            </a:r>
            <a:endParaRPr lang="sr-Latn-BA" sz="2000">
              <a:solidFill>
                <a:srgbClr val="16610E"/>
              </a:solidFill>
            </a:endParaRPr>
          </a:p>
          <a:p>
            <a:endParaRPr lang="sr-Latn-BA" sz="2000">
              <a:solidFill>
                <a:srgbClr val="16610E"/>
              </a:solidFill>
            </a:endParaRPr>
          </a:p>
          <a:p>
            <a:pPr algn="just"/>
            <a:r>
              <a:rPr lang="en-US" sz="2000">
                <a:solidFill>
                  <a:srgbClr val="16610E"/>
                </a:solidFill>
              </a:rPr>
              <a:t>U praktičnom primjeru, korištena je za izračun ukupnih godišnjih troškova na osnovu mjesečnih iznosa</a:t>
            </a:r>
            <a:r>
              <a:rPr lang="sr-Latn-BA" sz="2000">
                <a:solidFill>
                  <a:srgbClr val="16610E"/>
                </a:solidFill>
              </a:rPr>
              <a:t> pomoću formule </a:t>
            </a:r>
            <a:r>
              <a:rPr lang="en-US" sz="2000" b="1">
                <a:solidFill>
                  <a:srgbClr val="16610E"/>
                </a:solidFill>
              </a:rPr>
              <a:t>=SUM(B2:</a:t>
            </a:r>
            <a:r>
              <a:rPr lang="sr-Latn-BA" sz="2000" b="1">
                <a:solidFill>
                  <a:srgbClr val="16610E"/>
                </a:solidFill>
              </a:rPr>
              <a:t>13</a:t>
            </a:r>
            <a:r>
              <a:rPr lang="en-US" sz="2000" b="1">
                <a:solidFill>
                  <a:srgbClr val="16610E"/>
                </a:solidFill>
              </a:rPr>
              <a:t>)</a:t>
            </a:r>
            <a:r>
              <a:rPr lang="en-US" sz="2000">
                <a:solidFill>
                  <a:srgbClr val="16610E"/>
                </a:solidFill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6E334D-631D-778C-7190-991C386EAB1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2732" y="274248"/>
            <a:ext cx="3080089" cy="339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C58AF0-E943-7360-8508-2956FE0D2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559" y="3167168"/>
            <a:ext cx="2931230" cy="32582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153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84015-92B9-1732-C970-018CC9738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836DC99-5414-39E7-2B50-4683F1C118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A8A0D-E714-A7A0-5A83-0BC0BD86ED85}"/>
              </a:ext>
            </a:extLst>
          </p:cNvPr>
          <p:cNvSpPr txBox="1"/>
          <p:nvPr/>
        </p:nvSpPr>
        <p:spPr>
          <a:xfrm>
            <a:off x="312820" y="187742"/>
            <a:ext cx="4439652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3600" b="1">
                <a:solidFill>
                  <a:schemeClr val="accent6">
                    <a:lumMod val="50000"/>
                  </a:schemeClr>
                </a:solidFill>
              </a:rPr>
              <a:t>Funkcija AVERAGE</a:t>
            </a:r>
            <a:endParaRPr lang="en-US" sz="36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496BFF-C6C7-8F4A-C4FE-BE1B3C116F41}"/>
              </a:ext>
            </a:extLst>
          </p:cNvPr>
          <p:cNvSpPr txBox="1"/>
          <p:nvPr/>
        </p:nvSpPr>
        <p:spPr>
          <a:xfrm>
            <a:off x="312820" y="1348098"/>
            <a:ext cx="4572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>
                <a:solidFill>
                  <a:schemeClr val="accent6">
                    <a:lumMod val="50000"/>
                  </a:schemeClr>
                </a:solidFill>
              </a:rPr>
              <a:t>Funkcija AVERAGE koristi se za izračunavanje aritmetičke sredine vrijednosti u zadatom rasponu ćelija pomoću formule 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=AVERAGE(B2:opseg)</a:t>
            </a:r>
            <a:r>
              <a:rPr lang="en-US" sz="200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sr-Latn-BA" sz="2000">
              <a:solidFill>
                <a:schemeClr val="accent6">
                  <a:lumMod val="50000"/>
                </a:schemeClr>
              </a:solidFill>
            </a:endParaRPr>
          </a:p>
          <a:p>
            <a:pPr algn="just"/>
            <a:endParaRPr lang="sr-Latn-BA" sz="2000">
              <a:solidFill>
                <a:schemeClr val="accent6">
                  <a:lumMod val="50000"/>
                </a:schemeClr>
              </a:solidFill>
            </a:endParaRPr>
          </a:p>
          <a:p>
            <a:pPr algn="just"/>
            <a:r>
              <a:rPr lang="en-US" sz="2000">
                <a:solidFill>
                  <a:schemeClr val="accent6">
                    <a:lumMod val="50000"/>
                  </a:schemeClr>
                </a:solidFill>
              </a:rPr>
              <a:t>U praktičnom primjeru, korištena je za izračun prosječne ocjene studenata na osnovu unesenih ocjena pomoću formule 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=AVERAGE(B2:B7)</a:t>
            </a:r>
            <a:r>
              <a:rPr lang="sr-Latn-BA" sz="200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DCB7A-2B30-472E-3D0A-A2658778E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596" y="382186"/>
            <a:ext cx="4240329" cy="30468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81B011-E342-1484-BDF2-A4B58DBC8B4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641" y="3837559"/>
            <a:ext cx="6413349" cy="261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6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37CFD-7571-CD9F-5DFB-C5076F02E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44EDCB-F68B-D193-EB29-2A9A696069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01F2A-EF4F-6AA1-FEA1-31052B9D91C3}"/>
              </a:ext>
            </a:extLst>
          </p:cNvPr>
          <p:cNvSpPr txBox="1"/>
          <p:nvPr/>
        </p:nvSpPr>
        <p:spPr>
          <a:xfrm>
            <a:off x="312820" y="187742"/>
            <a:ext cx="4439652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3600" b="1">
                <a:solidFill>
                  <a:schemeClr val="accent6">
                    <a:lumMod val="50000"/>
                  </a:schemeClr>
                </a:solidFill>
              </a:rPr>
              <a:t>Funkcija ROUND</a:t>
            </a:r>
            <a:endParaRPr lang="en-US" sz="36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3253B-CCB3-6437-571B-4D37A0D7D84F}"/>
              </a:ext>
            </a:extLst>
          </p:cNvPr>
          <p:cNvSpPr txBox="1"/>
          <p:nvPr/>
        </p:nvSpPr>
        <p:spPr>
          <a:xfrm>
            <a:off x="312820" y="1021815"/>
            <a:ext cx="85544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>
                <a:solidFill>
                  <a:schemeClr val="accent6">
                    <a:lumMod val="50000"/>
                  </a:schemeClr>
                </a:solidFill>
              </a:rPr>
              <a:t>Funkcija ROUND koristi se za zaokruživanje brojeva na definisani broj decimala pomoću formule 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=ROUND(B2, broj</a:t>
            </a:r>
            <a:r>
              <a:rPr lang="sr-Latn-BA" sz="2000" b="1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decimala)</a:t>
            </a:r>
            <a:r>
              <a:rPr lang="en-US" sz="200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sr-Latn-BA" sz="2000">
              <a:solidFill>
                <a:schemeClr val="accent6">
                  <a:lumMod val="50000"/>
                </a:schemeClr>
              </a:solidFill>
            </a:endParaRPr>
          </a:p>
          <a:p>
            <a:pPr algn="just"/>
            <a:endParaRPr lang="en-US" sz="2000">
              <a:solidFill>
                <a:schemeClr val="accent6">
                  <a:lumMod val="50000"/>
                </a:schemeClr>
              </a:solidFill>
            </a:endParaRPr>
          </a:p>
          <a:p>
            <a:pPr algn="just"/>
            <a:r>
              <a:rPr lang="en-US" sz="2000">
                <a:solidFill>
                  <a:schemeClr val="accent6">
                    <a:lumMod val="50000"/>
                  </a:schemeClr>
                </a:solidFill>
              </a:rPr>
              <a:t>U prikazanom primjeru, korištena je za zaokruživanje iznosa plata zaposlenih na najbliži cijeli broj pomoću formule 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=ROUND(B2, 0)</a:t>
            </a:r>
            <a:r>
              <a:rPr lang="sr-Latn-BA" sz="200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E8917E-D7D0-A13A-C85C-7A6425650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05" y="2840773"/>
            <a:ext cx="6068695" cy="17214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7A69D-7D4E-58A3-9EB3-1EFB951F9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05" y="4780765"/>
            <a:ext cx="6068695" cy="1671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92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47366-40D1-9952-0F3A-2C249A96A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FD8068-00E6-7089-5142-7279A8DB97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AE05C-DAD6-F023-4D54-0642DC2AC5D6}"/>
              </a:ext>
            </a:extLst>
          </p:cNvPr>
          <p:cNvSpPr txBox="1"/>
          <p:nvPr/>
        </p:nvSpPr>
        <p:spPr>
          <a:xfrm>
            <a:off x="312820" y="187742"/>
            <a:ext cx="4439652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3600" b="1">
                <a:solidFill>
                  <a:schemeClr val="accent6">
                    <a:lumMod val="50000"/>
                  </a:schemeClr>
                </a:solidFill>
              </a:rPr>
              <a:t>Funkcija POWER</a:t>
            </a:r>
            <a:endParaRPr lang="en-US" sz="36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8EAC-06A8-095B-6EE3-E75F4A98C6D1}"/>
              </a:ext>
            </a:extLst>
          </p:cNvPr>
          <p:cNvSpPr txBox="1"/>
          <p:nvPr/>
        </p:nvSpPr>
        <p:spPr>
          <a:xfrm>
            <a:off x="312820" y="1021815"/>
            <a:ext cx="85544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>
                <a:solidFill>
                  <a:schemeClr val="accent6">
                    <a:lumMod val="50000"/>
                  </a:schemeClr>
                </a:solidFill>
              </a:rPr>
              <a:t>Funkcija POWER koristi se za stepenovanje brojeva pomoću formule 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=POWER(broj, stepen)</a:t>
            </a:r>
            <a:r>
              <a:rPr lang="sr-Latn-BA" sz="200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sr-Latn-BA" sz="2000" b="1">
              <a:solidFill>
                <a:schemeClr val="accent6">
                  <a:lumMod val="50000"/>
                </a:schemeClr>
              </a:solidFill>
            </a:endParaRPr>
          </a:p>
          <a:p>
            <a:pPr algn="just"/>
            <a:endParaRPr lang="en-US" sz="2000">
              <a:solidFill>
                <a:schemeClr val="accent6">
                  <a:lumMod val="50000"/>
                </a:schemeClr>
              </a:solidFill>
            </a:endParaRPr>
          </a:p>
          <a:p>
            <a:pPr algn="just"/>
            <a:r>
              <a:rPr lang="en-US" sz="2000">
                <a:solidFill>
                  <a:schemeClr val="accent6">
                    <a:lumMod val="50000"/>
                  </a:schemeClr>
                </a:solidFill>
              </a:rPr>
              <a:t>U praktičnom primjeru, korištena je za izračunavanje stepena brojeva gdje je formula 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=POWER(A2, B2) </a:t>
            </a:r>
            <a:r>
              <a:rPr lang="en-US" sz="2000">
                <a:solidFill>
                  <a:schemeClr val="accent6">
                    <a:lumMod val="50000"/>
                  </a:schemeClr>
                </a:solidFill>
              </a:rPr>
              <a:t>primijenjena na parove osnova i eksponenata.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7C45E-3006-9399-CDB8-5AFF7CDCB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49" y="2817596"/>
            <a:ext cx="5229860" cy="1714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5D5C0D-9002-5595-D8C2-2FB58A704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197" y="3973028"/>
            <a:ext cx="6731900" cy="22352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57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1C868-3C8C-5DAA-98F9-3DFA19A74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29AAFC-E33D-9EE6-6122-F9A553D7BD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AFAD4-7527-4F02-17FD-B166B61010C3}"/>
              </a:ext>
            </a:extLst>
          </p:cNvPr>
          <p:cNvSpPr txBox="1"/>
          <p:nvPr/>
        </p:nvSpPr>
        <p:spPr>
          <a:xfrm>
            <a:off x="312820" y="187742"/>
            <a:ext cx="4439652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sr-Latn-BA" sz="3600" b="1">
                <a:solidFill>
                  <a:schemeClr val="accent6">
                    <a:lumMod val="50000"/>
                  </a:schemeClr>
                </a:solidFill>
              </a:rPr>
              <a:t>Funkcija SQRT</a:t>
            </a:r>
            <a:endParaRPr lang="en-US" sz="36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A7C33-AB6C-ACC3-3CD7-484A809055CF}"/>
              </a:ext>
            </a:extLst>
          </p:cNvPr>
          <p:cNvSpPr txBox="1"/>
          <p:nvPr/>
        </p:nvSpPr>
        <p:spPr>
          <a:xfrm>
            <a:off x="312820" y="1021815"/>
            <a:ext cx="45238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>
                <a:solidFill>
                  <a:schemeClr val="accent6">
                    <a:lumMod val="50000"/>
                  </a:schemeClr>
                </a:solidFill>
              </a:rPr>
              <a:t>Funkcija SQRT izračunava kvadratni korijen pozitivnog broja korištenjem formule 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=SQRT(broj)</a:t>
            </a:r>
            <a:r>
              <a:rPr lang="sr-Latn-BA" sz="200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sr-Latn-BA" sz="2000" b="1">
              <a:solidFill>
                <a:schemeClr val="accent6">
                  <a:lumMod val="50000"/>
                </a:schemeClr>
              </a:solidFill>
            </a:endParaRPr>
          </a:p>
          <a:p>
            <a:pPr algn="just"/>
            <a:endParaRPr lang="sr-Latn-BA" sz="2000">
              <a:solidFill>
                <a:schemeClr val="accent6">
                  <a:lumMod val="50000"/>
                </a:schemeClr>
              </a:solidFill>
            </a:endParaRPr>
          </a:p>
          <a:p>
            <a:pPr algn="just"/>
            <a:r>
              <a:rPr lang="en-US" sz="2000">
                <a:solidFill>
                  <a:schemeClr val="accent6">
                    <a:lumMod val="50000"/>
                  </a:schemeClr>
                </a:solidFill>
              </a:rPr>
              <a:t>Za izračun kvadratnog korijena vrijednosti u ćeliji A2 korištena je formula</a:t>
            </a:r>
            <a:r>
              <a:rPr lang="sr-Latn-BA" sz="20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</a:rPr>
              <a:t>=SQRT(A2)</a:t>
            </a:r>
            <a:r>
              <a:rPr lang="sr-Latn-BA" sz="2000" b="1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2000" b="1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ECB03-EA4C-27BE-717B-B7FCE3648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517" y="834073"/>
            <a:ext cx="5149215" cy="24225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EBA5E9-E75E-22C1-F769-2D1AC358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595" y="3601403"/>
            <a:ext cx="5046980" cy="28238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173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993E0-6C83-E6F0-3EB2-DF5CF33E3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C75C97-BE15-2D35-1E7B-432D8BEF50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3E488-466A-3E2A-503E-FC6AD313D7FC}"/>
              </a:ext>
            </a:extLst>
          </p:cNvPr>
          <p:cNvSpPr txBox="1"/>
          <p:nvPr/>
        </p:nvSpPr>
        <p:spPr>
          <a:xfrm>
            <a:off x="312820" y="187742"/>
            <a:ext cx="516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b="1">
                <a:solidFill>
                  <a:schemeClr val="accent6">
                    <a:lumMod val="50000"/>
                  </a:schemeClr>
                </a:solidFill>
              </a:rPr>
              <a:t>Funkcija </a:t>
            </a:r>
            <a:r>
              <a:rPr lang="en-US" sz="3600" b="1">
                <a:solidFill>
                  <a:schemeClr val="accent6">
                    <a:lumMod val="50000"/>
                  </a:schemeClr>
                </a:solidFill>
              </a:rPr>
              <a:t>CONCATENATE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309CDC-CF64-2AA7-E456-20D317C056E3}"/>
              </a:ext>
            </a:extLst>
          </p:cNvPr>
          <p:cNvSpPr txBox="1"/>
          <p:nvPr/>
        </p:nvSpPr>
        <p:spPr>
          <a:xfrm>
            <a:off x="312821" y="1021815"/>
            <a:ext cx="79649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sr-Latn-BA" sz="2000">
                <a:solidFill>
                  <a:schemeClr val="accent6">
                    <a:lumMod val="50000"/>
                  </a:schemeClr>
                </a:solidFill>
              </a:rPr>
              <a:t>Funkcija CONCATENATE objedinjuje više tekstualnih nizova u jedan korištenjem formule </a:t>
            </a:r>
            <a:r>
              <a:rPr lang="en-US" sz="2000" b="1">
                <a:solidFill>
                  <a:srgbClr val="D2D0A0"/>
                </a:solidFill>
              </a:rPr>
              <a:t>=</a:t>
            </a:r>
            <a:r>
              <a:rPr lang="sr-Latn-BA" sz="2000" b="1">
                <a:solidFill>
                  <a:srgbClr val="D2D0A0"/>
                </a:solidFill>
              </a:rPr>
              <a:t>CONCATENATE(tekst1, tekst2, ...)</a:t>
            </a:r>
            <a:r>
              <a:rPr lang="en-US" sz="2000">
                <a:solidFill>
                  <a:srgbClr val="D2D0A0"/>
                </a:solidFill>
              </a:rPr>
              <a:t>.</a:t>
            </a:r>
            <a:endParaRPr lang="sr-Latn-BA" sz="2000" b="1">
              <a:solidFill>
                <a:srgbClr val="D2D0A0"/>
              </a:solidFill>
            </a:endParaRPr>
          </a:p>
          <a:p>
            <a:pPr algn="just"/>
            <a:endParaRPr lang="sr-Latn-BA" sz="2000">
              <a:solidFill>
                <a:schemeClr val="accent6">
                  <a:lumMod val="50000"/>
                </a:schemeClr>
              </a:solidFill>
            </a:endParaRPr>
          </a:p>
          <a:p>
            <a:pPr algn="just"/>
            <a:r>
              <a:rPr lang="sr-Latn-BA" sz="2000">
                <a:solidFill>
                  <a:schemeClr val="accent6">
                    <a:lumMod val="50000"/>
                  </a:schemeClr>
                </a:solidFill>
              </a:rPr>
              <a:t>Za spajanje imena (A2) i prezimena (B2) sa razmakom korištena je formula:</a:t>
            </a:r>
          </a:p>
          <a:p>
            <a:pPr algn="just"/>
            <a:r>
              <a:rPr lang="sr-Latn-BA" sz="2000" b="1">
                <a:solidFill>
                  <a:srgbClr val="D2D0A0"/>
                </a:solidFill>
              </a:rPr>
              <a:t>=CONCATENATE(A2, " ", B2)</a:t>
            </a:r>
            <a:r>
              <a:rPr lang="en-US" sz="2000">
                <a:solidFill>
                  <a:srgbClr val="D2D0A0"/>
                </a:solidFill>
              </a:rPr>
              <a:t>.</a:t>
            </a:r>
            <a:endParaRPr lang="sr-Latn-BA" sz="2000" b="1">
              <a:solidFill>
                <a:srgbClr val="D2D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0C3269-2E80-B590-9AA2-65E9604F7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29" y="2769639"/>
            <a:ext cx="5741771" cy="1810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FE8C0A-F375-4BD1-560C-B700A877A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377" y="4204970"/>
            <a:ext cx="6626576" cy="202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3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40E6F-B5A2-FAF0-1C36-F597CB59E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762A12-AC0C-C1D7-4633-A7916A5B61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06EE2E-C2DF-DE7A-4DD0-2005C9A4FAE9}"/>
              </a:ext>
            </a:extLst>
          </p:cNvPr>
          <p:cNvSpPr txBox="1"/>
          <p:nvPr/>
        </p:nvSpPr>
        <p:spPr>
          <a:xfrm>
            <a:off x="312820" y="187742"/>
            <a:ext cx="516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b="1">
                <a:solidFill>
                  <a:schemeClr val="accent6">
                    <a:lumMod val="50000"/>
                  </a:schemeClr>
                </a:solidFill>
              </a:rPr>
              <a:t>Funkcija </a:t>
            </a:r>
            <a:r>
              <a:rPr lang="en-US" sz="3600" b="1">
                <a:solidFill>
                  <a:schemeClr val="accent6">
                    <a:lumMod val="50000"/>
                  </a:schemeClr>
                </a:solidFill>
              </a:rPr>
              <a:t>UPPER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D27375-7B74-B83A-5CC5-CDDF8475D88F}"/>
              </a:ext>
            </a:extLst>
          </p:cNvPr>
          <p:cNvSpPr txBox="1"/>
          <p:nvPr/>
        </p:nvSpPr>
        <p:spPr>
          <a:xfrm>
            <a:off x="312821" y="1021815"/>
            <a:ext cx="55104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n-NO" sz="2000">
                <a:solidFill>
                  <a:schemeClr val="accent6">
                    <a:lumMod val="50000"/>
                  </a:schemeClr>
                </a:solidFill>
              </a:rPr>
              <a:t>Funkcija UPPER konvertuje sve znakove u tekstualnom nizu u velika slova korištenjem formule </a:t>
            </a:r>
            <a:r>
              <a:rPr lang="nn-NO" sz="2000" b="1">
                <a:solidFill>
                  <a:srgbClr val="D2D0A0"/>
                </a:solidFill>
              </a:rPr>
              <a:t>=UPPER(tekst)</a:t>
            </a:r>
          </a:p>
          <a:p>
            <a:pPr algn="just"/>
            <a:endParaRPr lang="en-US" sz="2000">
              <a:solidFill>
                <a:schemeClr val="accent6">
                  <a:lumMod val="50000"/>
                </a:schemeClr>
              </a:solidFill>
            </a:endParaRPr>
          </a:p>
          <a:p>
            <a:pPr algn="just"/>
            <a:r>
              <a:rPr lang="sr-Latn-BA" sz="2000">
                <a:solidFill>
                  <a:schemeClr val="accent6">
                    <a:lumMod val="50000"/>
                  </a:schemeClr>
                </a:solidFill>
              </a:rPr>
              <a:t>Za </a:t>
            </a:r>
            <a:r>
              <a:rPr lang="en-US" sz="2000">
                <a:solidFill>
                  <a:schemeClr val="accent6">
                    <a:lumMod val="50000"/>
                  </a:schemeClr>
                </a:solidFill>
              </a:rPr>
              <a:t>konverziju sadr</a:t>
            </a:r>
            <a:r>
              <a:rPr lang="sr-Latn-BA" sz="2000">
                <a:solidFill>
                  <a:schemeClr val="accent6">
                    <a:lumMod val="50000"/>
                  </a:schemeClr>
                </a:solidFill>
              </a:rPr>
              <a:t>žaja u velika slova korištena je formula</a:t>
            </a:r>
            <a:r>
              <a:rPr lang="en-US" sz="20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r-Latn-BA" sz="2000" b="1">
                <a:solidFill>
                  <a:srgbClr val="D2D0A0"/>
                </a:solidFill>
              </a:rPr>
              <a:t>=UPPER(A2)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03D6CB-155C-AA7D-4D53-AE43F8D4E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464" y="510907"/>
            <a:ext cx="4060825" cy="2840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DD6367-22FD-01F5-9058-ADAFB6957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327" y="3351262"/>
            <a:ext cx="3964406" cy="294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8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618</Words>
  <Application>Microsoft Office PowerPoint</Application>
  <PresentationFormat>Widescreen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 Pavlovic</dc:creator>
  <cp:lastModifiedBy>Ivan Pavlovic</cp:lastModifiedBy>
  <cp:revision>5</cp:revision>
  <dcterms:created xsi:type="dcterms:W3CDTF">2025-06-27T08:34:35Z</dcterms:created>
  <dcterms:modified xsi:type="dcterms:W3CDTF">2025-08-19T17:28:43Z</dcterms:modified>
</cp:coreProperties>
</file>